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4" r:id="rId1"/>
  </p:sldMasterIdLst>
  <p:sldIdLst>
    <p:sldId id="256" r:id="rId2"/>
    <p:sldId id="257" r:id="rId3"/>
    <p:sldId id="285" r:id="rId4"/>
    <p:sldId id="262" r:id="rId5"/>
    <p:sldId id="263" r:id="rId6"/>
    <p:sldId id="264" r:id="rId7"/>
    <p:sldId id="286" r:id="rId8"/>
    <p:sldId id="265" r:id="rId9"/>
    <p:sldId id="267" r:id="rId10"/>
    <p:sldId id="268" r:id="rId11"/>
    <p:sldId id="269" r:id="rId12"/>
    <p:sldId id="271" r:id="rId13"/>
    <p:sldId id="273" r:id="rId14"/>
    <p:sldId id="284" r:id="rId15"/>
    <p:sldId id="275" r:id="rId16"/>
    <p:sldId id="276" r:id="rId17"/>
    <p:sldId id="281" r:id="rId18"/>
    <p:sldId id="272" r:id="rId19"/>
    <p:sldId id="28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109" d="100"/>
          <a:sy n="109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5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5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26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2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5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6/30/21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1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6/30/21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2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6/30/21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3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6/30/21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55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6/30/21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4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6/30/21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6/30/21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34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17" r:id="rId6"/>
    <p:sldLayoutId id="2147483813" r:id="rId7"/>
    <p:sldLayoutId id="2147483814" r:id="rId8"/>
    <p:sldLayoutId id="2147483815" r:id="rId9"/>
    <p:sldLayoutId id="2147483816" r:id="rId10"/>
    <p:sldLayoutId id="214748381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1841" y="726641"/>
            <a:ext cx="5998193" cy="3187427"/>
          </a:xfrm>
        </p:spPr>
        <p:txBody>
          <a:bodyPr>
            <a:normAutofit/>
          </a:bodyPr>
          <a:lstStyle/>
          <a:p>
            <a:pPr algn="r"/>
            <a:r>
              <a:rPr lang="en-US" sz="5400">
                <a:solidFill>
                  <a:srgbClr val="FFFFFF"/>
                </a:solidFill>
              </a:rPr>
              <a:t>E. Otis Vaughn MS &amp; IB MYP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AE0B65-1A6D-43D2-ABBA-B61B7CFBF4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4025" y="4069781"/>
            <a:ext cx="5993576" cy="20433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3200" dirty="0">
              <a:solidFill>
                <a:srgbClr val="FFFFFF"/>
              </a:solidFill>
            </a:endParaRPr>
          </a:p>
          <a:p>
            <a:pPr algn="r"/>
            <a:r>
              <a:rPr lang="en-US" sz="3200" dirty="0">
                <a:solidFill>
                  <a:srgbClr val="FFFFFF"/>
                </a:solidFill>
              </a:rPr>
              <a:t>CSI Progress Update #4</a:t>
            </a:r>
          </a:p>
          <a:p>
            <a:pPr algn="r"/>
            <a:r>
              <a:rPr lang="en-US" sz="3200" dirty="0">
                <a:solidFill>
                  <a:srgbClr val="FFFFFF"/>
                </a:solidFill>
                <a:cs typeface="Segoe UI"/>
              </a:rPr>
              <a:t>June 2021</a:t>
            </a: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0792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13067" y="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7595" y="1370052"/>
            <a:ext cx="9996047" cy="4959077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u="sng" dirty="0">
                <a:solidFill>
                  <a:srgbClr val="FFFFFF"/>
                </a:solidFill>
                <a:latin typeface="Comic Sans MS"/>
              </a:rPr>
              <a:t>Family Engagement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0000"/>
                </a:solidFill>
                <a:latin typeface="Comic Sans MS"/>
              </a:rPr>
              <a:t>Barriers</a:t>
            </a:r>
            <a:r>
              <a:rPr lang="en-US" sz="4000" dirty="0">
                <a:solidFill>
                  <a:srgbClr val="FFFFFF"/>
                </a:solidFill>
                <a:latin typeface="Comic Sans MS"/>
              </a:rPr>
              <a:t>: COVID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*</a:t>
            </a:r>
            <a:r>
              <a:rPr lang="en-US" sz="4000" dirty="0">
                <a:solidFill>
                  <a:srgbClr val="FFFF00"/>
                </a:solidFill>
                <a:latin typeface="Comic Sans MS"/>
              </a:rPr>
              <a:t>Reduced funding – our Family &amp; Community Liaison position for 2021-2022 in order to maintain maximum # of teachers</a:t>
            </a:r>
            <a:br>
              <a:rPr lang="en-US" sz="4000" dirty="0">
                <a:solidFill>
                  <a:srgbClr val="FFFFFF"/>
                </a:solidFill>
                <a:latin typeface="Comic Sans MS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*families can’t come into the building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*staff exclusions have limited our ability to host ZOOM events for parents</a:t>
            </a:r>
            <a:endParaRPr lang="en-US" sz="4000" dirty="0">
              <a:solidFill>
                <a:srgbClr val="FFFFFF"/>
              </a:solidFill>
              <a:latin typeface="Comic Sans MS" panose="030F0902030302020204" pitchFamily="66" charset="0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861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1"/>
            <a:ext cx="10039514" cy="5065212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u="sng" dirty="0">
                <a:solidFill>
                  <a:srgbClr val="FFFFFF"/>
                </a:solidFill>
                <a:latin typeface="Comic Sans MS"/>
              </a:rPr>
              <a:t>Family Engagemen</a:t>
            </a:r>
            <a:r>
              <a:rPr lang="en-US" sz="4000" dirty="0">
                <a:solidFill>
                  <a:srgbClr val="FFFFFF"/>
                </a:solidFill>
                <a:latin typeface="Comic Sans MS"/>
              </a:rPr>
              <a:t>t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C000"/>
                </a:solidFill>
                <a:latin typeface="Comic Sans MS"/>
              </a:rPr>
              <a:t>Next Steps</a:t>
            </a:r>
            <a:r>
              <a:rPr lang="en-US" sz="4000" dirty="0">
                <a:solidFill>
                  <a:srgbClr val="FFFFFF"/>
                </a:solidFill>
                <a:latin typeface="Comic Sans MS"/>
              </a:rPr>
              <a:t>: Planning started for 2021-2022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latin typeface="Comic Sans MS" panose="030F0902030302020204" pitchFamily="66" charset="0"/>
              </a:rPr>
              <a:t>               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*Infinite Campus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*What is IB?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*Dream Box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*SEL</a:t>
            </a: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4602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1"/>
            <a:ext cx="10039514" cy="5065212"/>
          </a:xfrm>
        </p:spPr>
        <p:txBody>
          <a:bodyPr>
            <a:normAutofit/>
          </a:bodyPr>
          <a:lstStyle/>
          <a:p>
            <a:pPr algn="l"/>
            <a:r>
              <a:rPr lang="en-US" sz="4000" u="sng" dirty="0">
                <a:solidFill>
                  <a:srgbClr val="FFFFFF"/>
                </a:solidFill>
                <a:latin typeface="Comic Sans MS"/>
              </a:rPr>
              <a:t>Curriculum, Instruction &amp; Assessment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00B050"/>
                </a:solidFill>
                <a:latin typeface="Comic Sans MS"/>
              </a:rPr>
              <a:t>Progress</a:t>
            </a:r>
            <a:r>
              <a:rPr lang="en-US" sz="4000" dirty="0">
                <a:solidFill>
                  <a:srgbClr val="FFFFFF"/>
                </a:solidFill>
                <a:latin typeface="Comic Sans MS"/>
              </a:rPr>
              <a:t>: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Testing during COVID is complete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endParaRPr lang="en-US" sz="4000" dirty="0">
              <a:solidFill>
                <a:srgbClr val="FFFFFF"/>
              </a:solidFill>
              <a:latin typeface="Comic Sans MS" panose="030F0902030302020204" pitchFamily="66" charset="0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4318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22594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5811" y="402052"/>
            <a:ext cx="10280616" cy="5389801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u="sng" dirty="0">
                <a:solidFill>
                  <a:srgbClr val="FFFFFF"/>
                </a:solidFill>
                <a:latin typeface="Comic Sans MS"/>
              </a:rPr>
              <a:t>Curriculum, Instruction &amp; Assessment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00B050"/>
                </a:solidFill>
                <a:latin typeface="Comic Sans MS"/>
              </a:rPr>
              <a:t>Progress</a:t>
            </a:r>
            <a:r>
              <a:rPr lang="en-US" sz="4000" dirty="0">
                <a:solidFill>
                  <a:srgbClr val="FFFFFF"/>
                </a:solidFill>
                <a:latin typeface="Comic Sans MS"/>
              </a:rPr>
              <a:t>: Meetings with several WCSD departments to better align our instruction with district expectations</a:t>
            </a:r>
            <a:br>
              <a:rPr lang="en-US" sz="4000" dirty="0">
                <a:solidFill>
                  <a:srgbClr val="FFFFFF"/>
                </a:solidFill>
                <a:latin typeface="Comic Sans MS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    *World Language Department</a:t>
            </a:r>
            <a:br>
              <a:rPr lang="en-US" sz="4000" dirty="0">
                <a:solidFill>
                  <a:srgbClr val="FFFFFF"/>
                </a:solidFill>
                <a:latin typeface="Comic Sans MS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    *SEL Department</a:t>
            </a:r>
            <a:br>
              <a:rPr lang="en-US" sz="4000" dirty="0">
                <a:solidFill>
                  <a:srgbClr val="FFFFFF"/>
                </a:solidFill>
                <a:latin typeface="Comic Sans MS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    *IC, student records - grading </a:t>
            </a:r>
            <a:br>
              <a:rPr lang="en-US" sz="4000" dirty="0">
                <a:latin typeface="Comic Sans MS" panose="030F0902030302020204" pitchFamily="66" charset="0"/>
              </a:rPr>
            </a:br>
            <a:endParaRPr lang="en-US" sz="4000" dirty="0">
              <a:solidFill>
                <a:srgbClr val="FFFFFF"/>
              </a:solidFill>
              <a:latin typeface="Comic Sans MS" panose="030F0902030302020204" pitchFamily="66" charset="0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3212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-251670" y="-100018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1"/>
            <a:ext cx="10039514" cy="5065212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u="sng" dirty="0">
                <a:solidFill>
                  <a:srgbClr val="FFFFFF"/>
                </a:solidFill>
                <a:latin typeface="Comic Sans MS"/>
              </a:rPr>
              <a:t>Curriculum, Instruction &amp; Assessment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00B050"/>
                </a:solidFill>
                <a:latin typeface="Comic Sans MS"/>
              </a:rPr>
              <a:t>Progress</a:t>
            </a:r>
            <a:r>
              <a:rPr lang="en-US" sz="4000" dirty="0">
                <a:solidFill>
                  <a:srgbClr val="FFFFFF"/>
                </a:solidFill>
                <a:latin typeface="Comic Sans MS"/>
              </a:rPr>
              <a:t>: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New Master Schedule – 5 by 5  block</a:t>
            </a:r>
            <a:br>
              <a:rPr lang="en-US" sz="4000" dirty="0">
                <a:solidFill>
                  <a:srgbClr val="FFFFFF"/>
                </a:solidFill>
                <a:latin typeface="Comic Sans MS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    - all students will take 2 Math classes</a:t>
            </a:r>
            <a:br>
              <a:rPr lang="en-US" sz="4000" dirty="0">
                <a:solidFill>
                  <a:srgbClr val="FFFFFF"/>
                </a:solidFill>
                <a:latin typeface="Comic Sans MS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           (one at grade level NVACS &amp; one for</a:t>
            </a:r>
            <a:br>
              <a:rPr lang="en-US" sz="4000" dirty="0">
                <a:solidFill>
                  <a:srgbClr val="FFFFFF"/>
                </a:solidFill>
                <a:latin typeface="Comic Sans MS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               remediation or enrichment)</a:t>
            </a:r>
            <a:br>
              <a:rPr lang="en-US" sz="4000" dirty="0">
                <a:solidFill>
                  <a:srgbClr val="FFFFFF"/>
                </a:solidFill>
                <a:latin typeface="Comic Sans MS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    -all students will take 2 ELA classes</a:t>
            </a:r>
            <a:br>
              <a:rPr lang="en-US" sz="4000" dirty="0">
                <a:solidFill>
                  <a:srgbClr val="FFFFFF"/>
                </a:solidFill>
                <a:latin typeface="Comic Sans MS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    -all students will take a semester SEL       </a:t>
            </a:r>
            <a:br>
              <a:rPr lang="en-US" sz="4000" dirty="0">
                <a:solidFill>
                  <a:srgbClr val="FFFFFF"/>
                </a:solidFill>
                <a:latin typeface="Comic Sans MS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       course</a:t>
            </a:r>
            <a:br>
              <a:rPr lang="en-US" sz="4000" dirty="0">
                <a:solidFill>
                  <a:srgbClr val="FFFFFF"/>
                </a:solidFill>
                <a:latin typeface="Comic Sans MS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     -includes 3 levels of Spanish Literacy for</a:t>
            </a:r>
            <a:br>
              <a:rPr lang="en-US" sz="4000" dirty="0">
                <a:solidFill>
                  <a:srgbClr val="FFFFFF"/>
                </a:solidFill>
                <a:latin typeface="Comic Sans MS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      native speakers</a:t>
            </a:r>
            <a:endParaRPr lang="en-US" sz="4000" dirty="0">
              <a:solidFill>
                <a:srgbClr val="FFFFFF"/>
              </a:solidFill>
              <a:latin typeface="Comic Sans MS" panose="030F0902030302020204" pitchFamily="66" charset="0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9143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1"/>
            <a:ext cx="10039514" cy="5065212"/>
          </a:xfrm>
        </p:spPr>
        <p:txBody>
          <a:bodyPr>
            <a:normAutofit/>
          </a:bodyPr>
          <a:lstStyle/>
          <a:p>
            <a:pPr algn="l"/>
            <a:r>
              <a:rPr lang="en-US" sz="4000" u="sng" dirty="0">
                <a:solidFill>
                  <a:srgbClr val="FFFFFF"/>
                </a:solidFill>
                <a:latin typeface="Comic Sans MS"/>
              </a:rPr>
              <a:t>Curriculum, Instruction &amp; Assessment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0000"/>
                </a:solidFill>
                <a:latin typeface="Comic Sans MS"/>
              </a:rPr>
              <a:t>Barriers</a:t>
            </a:r>
            <a:r>
              <a:rPr lang="en-US" sz="4000" dirty="0">
                <a:solidFill>
                  <a:srgbClr val="FFFFFF"/>
                </a:solidFill>
                <a:latin typeface="Comic Sans MS"/>
              </a:rPr>
              <a:t>:</a:t>
            </a:r>
            <a:br>
              <a:rPr lang="en-US" sz="4000" dirty="0">
                <a:solidFill>
                  <a:srgbClr val="FFFFFF"/>
                </a:solidFill>
                <a:latin typeface="Comic Sans MS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Limited data is available due to COVID.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*COVID prevented us from completing MAP testing in ELA.</a:t>
            </a:r>
            <a:br>
              <a:rPr lang="en-US" sz="4000" dirty="0">
                <a:latin typeface="Comic Sans MS" panose="030F0902030302020204" pitchFamily="66" charset="0"/>
              </a:rPr>
            </a:br>
            <a:endParaRPr lang="en-US" sz="4000" dirty="0">
              <a:solidFill>
                <a:srgbClr val="FFFFFF"/>
              </a:solidFill>
              <a:latin typeface="Comic Sans MS" panose="030F0902030302020204" pitchFamily="66" charset="0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7839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1"/>
            <a:ext cx="10039514" cy="5065212"/>
          </a:xfrm>
        </p:spPr>
        <p:txBody>
          <a:bodyPr>
            <a:normAutofit/>
          </a:bodyPr>
          <a:lstStyle/>
          <a:p>
            <a:pPr algn="l"/>
            <a:r>
              <a:rPr lang="en-US" sz="4000" u="sng" dirty="0">
                <a:solidFill>
                  <a:srgbClr val="FFFFFF"/>
                </a:solidFill>
                <a:latin typeface="Comic Sans MS"/>
              </a:rPr>
              <a:t>Curriculum, Instruction &amp; Assessment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0000"/>
                </a:solidFill>
                <a:latin typeface="Comic Sans MS"/>
              </a:rPr>
              <a:t>Barriers</a:t>
            </a:r>
            <a:r>
              <a:rPr lang="en-US" sz="4000" dirty="0">
                <a:solidFill>
                  <a:srgbClr val="FFFFFF"/>
                </a:solidFill>
                <a:latin typeface="Comic Sans MS"/>
              </a:rPr>
              <a:t>:</a:t>
            </a:r>
            <a:br>
              <a:rPr lang="en-US" sz="4000" dirty="0">
                <a:solidFill>
                  <a:srgbClr val="FFFFFF"/>
                </a:solidFill>
                <a:latin typeface="Comic Sans MS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*Loss of ZOOM budget/multiple teaching positions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*EL teacher on extended LOA </a:t>
            </a:r>
            <a:br>
              <a:rPr lang="en-US" sz="4000" dirty="0">
                <a:solidFill>
                  <a:srgbClr val="FFFFFF"/>
                </a:solidFill>
                <a:latin typeface="Comic Sans MS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endParaRPr lang="en-US" sz="4000" dirty="0">
              <a:solidFill>
                <a:srgbClr val="FFFFFF"/>
              </a:solidFill>
              <a:latin typeface="Comic Sans MS" panose="030F0902030302020204" pitchFamily="66" charset="0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485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0"/>
            <a:ext cx="10358396" cy="5476985"/>
          </a:xfrm>
        </p:spPr>
        <p:txBody>
          <a:bodyPr>
            <a:normAutofit/>
          </a:bodyPr>
          <a:lstStyle/>
          <a:p>
            <a:pPr algn="l"/>
            <a:r>
              <a:rPr lang="en-US" sz="4000" u="sng" dirty="0">
                <a:solidFill>
                  <a:srgbClr val="FFFFFF"/>
                </a:solidFill>
                <a:latin typeface="Comic Sans MS"/>
              </a:rPr>
              <a:t>Curriculum, Instruction &amp; Assessment</a:t>
            </a:r>
            <a:br>
              <a:rPr lang="en-US" sz="4000" u="sng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C000"/>
                </a:solidFill>
                <a:latin typeface="Comic Sans MS"/>
              </a:rPr>
              <a:t>Next Steps</a:t>
            </a:r>
            <a:r>
              <a:rPr lang="en-US" sz="4000" dirty="0">
                <a:solidFill>
                  <a:srgbClr val="FFFFFF"/>
                </a:solidFill>
                <a:latin typeface="Comic Sans MS"/>
              </a:rPr>
              <a:t>: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Start instructional SNAPSHOT rounds to include teachers. Visit +/- 5 classrooms per session to monitor IB, NVACS, SWRL, QTEL strategies</a:t>
            </a:r>
            <a:endParaRPr lang="en-US" sz="4000" dirty="0">
              <a:solidFill>
                <a:srgbClr val="FFFF00"/>
              </a:solidFill>
              <a:latin typeface="Comic Sans MS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84771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0"/>
            <a:ext cx="10039514" cy="5605739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solidFill>
                  <a:srgbClr val="7030A0"/>
                </a:solidFill>
                <a:latin typeface="Comic Sans MS"/>
              </a:rPr>
              <a:t>Adjustments to Vaughn’s School Performance Plan??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*</a:t>
            </a:r>
            <a:r>
              <a:rPr lang="en-US" sz="4000" dirty="0">
                <a:solidFill>
                  <a:srgbClr val="FFFF00"/>
                </a:solidFill>
                <a:latin typeface="Comic Sans MS"/>
              </a:rPr>
              <a:t>Continue</a:t>
            </a:r>
            <a:r>
              <a:rPr lang="en-US" sz="4000" dirty="0">
                <a:solidFill>
                  <a:srgbClr val="FFFFFF"/>
                </a:solidFill>
                <a:latin typeface="Comic Sans MS"/>
              </a:rPr>
              <a:t> all elements of current SPP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*</a:t>
            </a:r>
            <a:r>
              <a:rPr lang="en-US" sz="4000" dirty="0">
                <a:solidFill>
                  <a:srgbClr val="FFFF00"/>
                </a:solidFill>
                <a:latin typeface="Comic Sans MS"/>
              </a:rPr>
              <a:t>Add</a:t>
            </a:r>
            <a:r>
              <a:rPr lang="en-US" sz="4000" dirty="0">
                <a:solidFill>
                  <a:srgbClr val="FFFFFF"/>
                </a:solidFill>
                <a:latin typeface="Comic Sans MS"/>
              </a:rPr>
              <a:t> action steps to continue PD and monitoring of QTEL EL strategies, sentence starters &amp; language objectives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*Increase frequency of EL Shadowing &amp; </a:t>
            </a:r>
            <a:r>
              <a:rPr lang="en-US" sz="4000">
                <a:solidFill>
                  <a:srgbClr val="FFFFFF"/>
                </a:solidFill>
                <a:latin typeface="Comic Sans MS"/>
              </a:rPr>
              <a:t>Instructional Snapshot Walkthrough Visits</a:t>
            </a: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4025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0"/>
            <a:ext cx="10029745" cy="5019586"/>
          </a:xfrm>
        </p:spPr>
        <p:txBody>
          <a:bodyPr>
            <a:normAutofit/>
          </a:bodyPr>
          <a:lstStyle/>
          <a:p>
            <a:pPr algn="l"/>
            <a:r>
              <a:rPr lang="en-US" sz="4000">
                <a:solidFill>
                  <a:srgbClr val="7030A0"/>
                </a:solidFill>
                <a:latin typeface="Comic Sans MS"/>
              </a:rPr>
              <a:t>Adjustments to Vaughn’s School Performance Plan??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*</a:t>
            </a:r>
            <a:r>
              <a:rPr lang="en-US" sz="4000">
                <a:solidFill>
                  <a:srgbClr val="FFFF00"/>
                </a:solidFill>
                <a:latin typeface="Comic Sans MS"/>
              </a:rPr>
              <a:t>Add </a:t>
            </a:r>
            <a:r>
              <a:rPr lang="en-US" sz="4000">
                <a:solidFill>
                  <a:schemeClr val="bg1"/>
                </a:solidFill>
                <a:latin typeface="Comic Sans MS"/>
              </a:rPr>
              <a:t>action steps to include cultural competency and sensitivity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/>
              </a:rPr>
            </a:br>
            <a:r>
              <a:rPr lang="en-US" sz="4000">
                <a:solidFill>
                  <a:schemeClr val="bg1"/>
                </a:solidFill>
                <a:latin typeface="Comic Sans MS"/>
              </a:rPr>
              <a:t>*Professional development &amp; surveys</a:t>
            </a: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787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0"/>
            <a:ext cx="10039514" cy="5502343"/>
          </a:xfrm>
        </p:spPr>
        <p:txBody>
          <a:bodyPr>
            <a:normAutofit/>
          </a:bodyPr>
          <a:lstStyle/>
          <a:p>
            <a:pPr algn="l"/>
            <a:r>
              <a:rPr lang="en-US" sz="4400" u="sng" dirty="0">
                <a:solidFill>
                  <a:srgbClr val="FFFFFF"/>
                </a:solidFill>
                <a:latin typeface="Comic Sans MS"/>
              </a:rPr>
              <a:t>Professional Development</a:t>
            </a:r>
            <a:br>
              <a:rPr lang="en-US" sz="4400" u="sng" dirty="0">
                <a:latin typeface="Comic Sans MS" panose="030F0902030302020204" pitchFamily="66" charset="0"/>
              </a:rPr>
            </a:br>
            <a:br>
              <a:rPr lang="en-US" sz="4400" dirty="0">
                <a:latin typeface="Comic Sans MS" panose="030F0902030302020204" pitchFamily="66" charset="0"/>
              </a:rPr>
            </a:br>
            <a:r>
              <a:rPr lang="en-US" sz="4400" dirty="0">
                <a:solidFill>
                  <a:srgbClr val="00B050"/>
                </a:solidFill>
                <a:latin typeface="Comic Sans MS"/>
              </a:rPr>
              <a:t>Progress</a:t>
            </a:r>
            <a:r>
              <a:rPr lang="en-US" sz="4400" dirty="0">
                <a:solidFill>
                  <a:srgbClr val="FFFFFF"/>
                </a:solidFill>
                <a:latin typeface="Comic Sans MS"/>
              </a:rPr>
              <a:t>: </a:t>
            </a:r>
            <a:br>
              <a:rPr lang="en-US" sz="4400" dirty="0">
                <a:latin typeface="Comic Sans MS" panose="030F0902030302020204" pitchFamily="66" charset="0"/>
              </a:rPr>
            </a:br>
            <a:r>
              <a:rPr lang="en-US" sz="4400" dirty="0">
                <a:solidFill>
                  <a:schemeClr val="bg1"/>
                </a:solidFill>
                <a:latin typeface="Comic Sans MS" panose="030F0902030302020204" pitchFamily="66" charset="0"/>
              </a:rPr>
              <a:t>Hired previous Area 1 Special Education Facilitator for a General Resource position – She will be able to facilitate in-house PD. </a:t>
            </a:r>
            <a:endParaRPr lang="en-US" sz="4400" dirty="0">
              <a:solidFill>
                <a:schemeClr val="bg1"/>
              </a:solidFill>
              <a:latin typeface="Comic Sans MS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126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0"/>
            <a:ext cx="10039514" cy="5502343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u="sng" dirty="0">
                <a:solidFill>
                  <a:srgbClr val="FFFFFF"/>
                </a:solidFill>
                <a:latin typeface="Comic Sans MS"/>
              </a:rPr>
              <a:t>Professional Development</a:t>
            </a:r>
            <a:br>
              <a:rPr lang="en-US" sz="4400" u="sng" dirty="0">
                <a:latin typeface="Comic Sans MS" panose="030F0902030302020204" pitchFamily="66" charset="0"/>
              </a:rPr>
            </a:br>
            <a:br>
              <a:rPr lang="en-US" sz="4400" dirty="0">
                <a:latin typeface="Comic Sans MS" panose="030F0902030302020204" pitchFamily="66" charset="0"/>
              </a:rPr>
            </a:br>
            <a:r>
              <a:rPr lang="en-US" sz="4400" dirty="0">
                <a:solidFill>
                  <a:srgbClr val="00B050"/>
                </a:solidFill>
                <a:latin typeface="Comic Sans MS"/>
              </a:rPr>
              <a:t>Progress</a:t>
            </a:r>
            <a:r>
              <a:rPr lang="en-US" sz="4400" dirty="0">
                <a:solidFill>
                  <a:srgbClr val="FFFFFF"/>
                </a:solidFill>
                <a:latin typeface="Comic Sans MS"/>
              </a:rPr>
              <a:t>: </a:t>
            </a:r>
            <a:br>
              <a:rPr lang="en-US" sz="4400" dirty="0">
                <a:latin typeface="Comic Sans MS" panose="030F0902030302020204" pitchFamily="66" charset="0"/>
              </a:rPr>
            </a:br>
            <a:r>
              <a:rPr lang="en-US" sz="4400" dirty="0">
                <a:solidFill>
                  <a:srgbClr val="FFFFFF"/>
                </a:solidFill>
                <a:latin typeface="Comic Sans MS"/>
              </a:rPr>
              <a:t>11 teachers trained at International Baccalaureate (IB) workshops in:</a:t>
            </a:r>
            <a:br>
              <a:rPr lang="en-US" sz="4400" dirty="0">
                <a:latin typeface="Comic Sans MS" panose="030F0902030302020204" pitchFamily="66" charset="0"/>
              </a:rPr>
            </a:br>
            <a:br>
              <a:rPr lang="en-US" sz="4400" dirty="0">
                <a:latin typeface="Comic Sans MS" panose="030F0902030302020204" pitchFamily="66" charset="0"/>
              </a:rPr>
            </a:br>
            <a:r>
              <a:rPr lang="en-US" sz="4400" dirty="0">
                <a:solidFill>
                  <a:srgbClr val="FFFFFF"/>
                </a:solidFill>
                <a:latin typeface="Comic Sans MS"/>
              </a:rPr>
              <a:t> Science, Leadership, Math, Language Acquisition, Individuals &amp; Societies</a:t>
            </a:r>
            <a:br>
              <a:rPr lang="en-US" sz="4400" dirty="0">
                <a:latin typeface="Comic Sans MS" panose="030F0902030302020204" pitchFamily="66" charset="0"/>
              </a:rPr>
            </a:br>
            <a:r>
              <a:rPr lang="en-US" sz="4400" dirty="0">
                <a:solidFill>
                  <a:srgbClr val="FFFFFF"/>
                </a:solidFill>
                <a:latin typeface="Comic Sans MS"/>
              </a:rPr>
              <a:t>*PLC in IB</a:t>
            </a: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1748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1"/>
            <a:ext cx="10772206" cy="5065212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u="sng" dirty="0">
                <a:solidFill>
                  <a:srgbClr val="FFFFFF"/>
                </a:solidFill>
                <a:latin typeface="Comic Sans MS"/>
              </a:rPr>
              <a:t>Professional Development</a:t>
            </a:r>
            <a:br>
              <a:rPr lang="en-US" sz="2200" u="sng" dirty="0">
                <a:latin typeface="Comic Sans MS" panose="030F0902030302020204" pitchFamily="66" charset="0"/>
              </a:rPr>
            </a:br>
            <a:br>
              <a:rPr lang="en-US" sz="2200" dirty="0">
                <a:latin typeface="Comic Sans MS" panose="030F0902030302020204" pitchFamily="66" charset="0"/>
              </a:rPr>
            </a:br>
            <a:r>
              <a:rPr lang="en-US" sz="4400" dirty="0">
                <a:solidFill>
                  <a:srgbClr val="00B050"/>
                </a:solidFill>
                <a:latin typeface="Comic Sans MS"/>
              </a:rPr>
              <a:t>Progress</a:t>
            </a:r>
            <a:r>
              <a:rPr lang="en-US" sz="4400" dirty="0">
                <a:solidFill>
                  <a:srgbClr val="FFFFFF"/>
                </a:solidFill>
                <a:latin typeface="Comic Sans MS"/>
              </a:rPr>
              <a:t>: </a:t>
            </a:r>
            <a:br>
              <a:rPr lang="en-US" sz="4400" dirty="0">
                <a:latin typeface="Comic Sans MS" panose="030F0902030302020204" pitchFamily="66" charset="0"/>
              </a:rPr>
            </a:br>
            <a:r>
              <a:rPr lang="en-US" sz="4400" dirty="0">
                <a:solidFill>
                  <a:srgbClr val="FFFFFF"/>
                </a:solidFill>
                <a:latin typeface="Comic Sans MS"/>
              </a:rPr>
              <a:t>*2 administrators attended QTEL workshop (Quality Teaching of English Language)</a:t>
            </a:r>
            <a:br>
              <a:rPr lang="en-US" sz="4400" dirty="0">
                <a:latin typeface="Comic Sans MS" panose="030F0902030302020204" pitchFamily="66" charset="0"/>
              </a:rPr>
            </a:br>
            <a:r>
              <a:rPr lang="en-US" sz="4400">
                <a:solidFill>
                  <a:srgbClr val="FFFFFF"/>
                </a:solidFill>
                <a:latin typeface="Comic Sans MS"/>
              </a:rPr>
              <a:t>A Pedagogy of Promise – month long</a:t>
            </a:r>
            <a:br>
              <a:rPr lang="en-US" sz="2200" dirty="0">
                <a:latin typeface="Comic Sans MS" panose="030F0902030302020204" pitchFamily="66" charset="0"/>
              </a:rPr>
            </a:br>
            <a:br>
              <a:rPr lang="en-US" sz="2200" dirty="0">
                <a:latin typeface="Comic Sans MS"/>
              </a:rPr>
            </a:br>
            <a:r>
              <a:rPr lang="en-US" sz="4400">
                <a:solidFill>
                  <a:srgbClr val="FFFFFF"/>
                </a:solidFill>
                <a:latin typeface="Comic Sans MS"/>
              </a:rPr>
              <a:t>*QTEL strategies shared with full faculty </a:t>
            </a:r>
            <a:r>
              <a:rPr lang="en-US" sz="4400" dirty="0">
                <a:solidFill>
                  <a:srgbClr val="FFFFFF"/>
                </a:solidFill>
                <a:latin typeface="Comic Sans MS"/>
              </a:rPr>
              <a:t>during Wednesday early release days</a:t>
            </a:r>
            <a:endParaRPr lang="en-US" sz="4400" dirty="0">
              <a:solidFill>
                <a:srgbClr val="FFFFFF"/>
              </a:solidFill>
              <a:latin typeface="Comic Sans MS" panose="030F0902030302020204" pitchFamily="66" charset="0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6316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1"/>
            <a:ext cx="10039514" cy="5065212"/>
          </a:xfrm>
        </p:spPr>
        <p:txBody>
          <a:bodyPr>
            <a:normAutofit/>
          </a:bodyPr>
          <a:lstStyle/>
          <a:p>
            <a:pPr algn="l"/>
            <a:r>
              <a:rPr lang="en-US" sz="4400" u="sng" dirty="0">
                <a:solidFill>
                  <a:srgbClr val="FFFFFF"/>
                </a:solidFill>
                <a:latin typeface="Comic Sans MS"/>
              </a:rPr>
              <a:t>Professional Development</a:t>
            </a:r>
            <a:br>
              <a:rPr lang="en-US" sz="2200" dirty="0">
                <a:latin typeface="Comic Sans MS" panose="030F0902030302020204" pitchFamily="66" charset="0"/>
              </a:rPr>
            </a:br>
            <a:br>
              <a:rPr lang="en-US" sz="2200" dirty="0">
                <a:latin typeface="Comic Sans MS" panose="030F0902030302020204" pitchFamily="66" charset="0"/>
              </a:rPr>
            </a:br>
            <a:br>
              <a:rPr lang="en-US" sz="2200" dirty="0">
                <a:latin typeface="Comic Sans MS" panose="030F0902030302020204" pitchFamily="66" charset="0"/>
              </a:rPr>
            </a:br>
            <a:r>
              <a:rPr lang="en-US" sz="4400" dirty="0">
                <a:solidFill>
                  <a:srgbClr val="00B050"/>
                </a:solidFill>
                <a:latin typeface="Comic Sans MS"/>
              </a:rPr>
              <a:t>Progress</a:t>
            </a:r>
            <a:r>
              <a:rPr lang="en-US" sz="4400" dirty="0">
                <a:solidFill>
                  <a:srgbClr val="FFFFFF"/>
                </a:solidFill>
                <a:latin typeface="Comic Sans MS"/>
              </a:rPr>
              <a:t>: </a:t>
            </a:r>
            <a:br>
              <a:rPr lang="en-US" sz="4400" dirty="0">
                <a:solidFill>
                  <a:srgbClr val="FFFFFF"/>
                </a:solidFill>
                <a:latin typeface="Comic Sans MS"/>
              </a:rPr>
            </a:br>
            <a:r>
              <a:rPr lang="en-US" sz="4400" dirty="0">
                <a:solidFill>
                  <a:srgbClr val="FFFFFF"/>
                </a:solidFill>
                <a:latin typeface="Comic Sans MS"/>
              </a:rPr>
              <a:t>Over 30 Vaughn teachers participated in EL shadowing with debrief</a:t>
            </a: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7038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324" y="1469474"/>
            <a:ext cx="10039514" cy="5065212"/>
          </a:xfrm>
        </p:spPr>
        <p:txBody>
          <a:bodyPr>
            <a:normAutofit fontScale="90000"/>
          </a:bodyPr>
          <a:lstStyle/>
          <a:p>
            <a:pPr algn="l"/>
            <a:br>
              <a:rPr lang="en-US" sz="4000" u="sng" dirty="0">
                <a:solidFill>
                  <a:srgbClr val="FFFFFF"/>
                </a:solidFill>
                <a:latin typeface="Comic Sans MS"/>
              </a:rPr>
            </a:br>
            <a:br>
              <a:rPr lang="en-US" sz="4000" u="sng" dirty="0">
                <a:solidFill>
                  <a:srgbClr val="FFFFFF"/>
                </a:solidFill>
                <a:latin typeface="Comic Sans MS"/>
              </a:rPr>
            </a:br>
            <a:r>
              <a:rPr lang="en-US" sz="4000" u="sng" dirty="0">
                <a:solidFill>
                  <a:srgbClr val="FFFFFF"/>
                </a:solidFill>
                <a:latin typeface="Comic Sans MS"/>
              </a:rPr>
              <a:t>Professional Development</a:t>
            </a:r>
            <a:br>
              <a:rPr lang="en-US" sz="4000" u="sng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C000"/>
                </a:solidFill>
                <a:latin typeface="Comic Sans MS"/>
              </a:rPr>
              <a:t>Next Steps</a:t>
            </a:r>
            <a:r>
              <a:rPr lang="en-US" sz="4000" dirty="0">
                <a:solidFill>
                  <a:srgbClr val="FFFFFF"/>
                </a:solidFill>
                <a:latin typeface="Comic Sans MS"/>
              </a:rPr>
              <a:t>: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chemeClr val="bg1"/>
                </a:solidFill>
                <a:latin typeface="Comic Sans MS" panose="030F0902030302020204" pitchFamily="66" charset="0"/>
              </a:rPr>
              <a:t>August 2021 PD planned– includes:</a:t>
            </a:r>
            <a:br>
              <a:rPr lang="en-US" sz="4000" dirty="0">
                <a:solidFill>
                  <a:schemeClr val="bg1"/>
                </a:solidFill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chemeClr val="bg1"/>
                </a:solidFill>
                <a:latin typeface="Comic Sans MS" panose="030F0902030302020204" pitchFamily="66" charset="0"/>
              </a:rPr>
              <a:t>1) Co-teaching strategies and expectations (for co-teaching partnerships)</a:t>
            </a:r>
            <a:br>
              <a:rPr lang="en-US" sz="4000" dirty="0">
                <a:solidFill>
                  <a:schemeClr val="bg1"/>
                </a:solidFill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chemeClr val="bg1"/>
                </a:solidFill>
                <a:latin typeface="Comic Sans MS" panose="030F0902030302020204" pitchFamily="66" charset="0"/>
              </a:rPr>
              <a:t>2) IEP Expectations – for Case Managers writing IEP’s and setting goals (grade level)</a:t>
            </a:r>
            <a:br>
              <a:rPr lang="en-US" sz="4000" dirty="0">
                <a:solidFill>
                  <a:schemeClr val="bg1"/>
                </a:solidFill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chemeClr val="bg1"/>
                </a:solidFill>
                <a:latin typeface="Comic Sans MS" panose="030F0902030302020204" pitchFamily="66" charset="0"/>
              </a:rPr>
              <a:t>3) IEP Meeting Expectations – a review of what should be discussed at an IEP meeting</a:t>
            </a:r>
            <a:br>
              <a:rPr lang="en-US" sz="4000" dirty="0">
                <a:solidFill>
                  <a:schemeClr val="bg1"/>
                </a:solidFill>
                <a:latin typeface="Comic Sans MS" panose="030F0902030302020204" pitchFamily="66" charset="0"/>
              </a:rPr>
            </a:br>
            <a:endParaRPr lang="en-US" sz="4000" dirty="0">
              <a:solidFill>
                <a:schemeClr val="bg1"/>
              </a:solidFill>
              <a:latin typeface="Comic Sans MS" panose="030F0902030302020204" pitchFamily="66" charset="0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3778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324" y="1469474"/>
            <a:ext cx="10039514" cy="5065212"/>
          </a:xfrm>
        </p:spPr>
        <p:txBody>
          <a:bodyPr>
            <a:normAutofit fontScale="90000"/>
          </a:bodyPr>
          <a:lstStyle/>
          <a:p>
            <a:pPr algn="l"/>
            <a:br>
              <a:rPr lang="en-US" sz="4000" u="sng" dirty="0">
                <a:solidFill>
                  <a:srgbClr val="FFFFFF"/>
                </a:solidFill>
                <a:latin typeface="Comic Sans MS"/>
              </a:rPr>
            </a:br>
            <a:br>
              <a:rPr lang="en-US" sz="4000" u="sng" dirty="0">
                <a:solidFill>
                  <a:srgbClr val="FFFFFF"/>
                </a:solidFill>
                <a:latin typeface="Comic Sans MS"/>
              </a:rPr>
            </a:br>
            <a:r>
              <a:rPr lang="en-US" sz="4000" u="sng" dirty="0">
                <a:solidFill>
                  <a:srgbClr val="FFFFFF"/>
                </a:solidFill>
                <a:latin typeface="Comic Sans MS"/>
              </a:rPr>
              <a:t>Professional Development</a:t>
            </a:r>
            <a:br>
              <a:rPr lang="en-US" sz="4000" u="sng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C000"/>
                </a:solidFill>
                <a:latin typeface="Comic Sans MS"/>
              </a:rPr>
              <a:t>Next Steps</a:t>
            </a:r>
            <a:r>
              <a:rPr lang="en-US" sz="4000" dirty="0">
                <a:solidFill>
                  <a:srgbClr val="FFFFFF"/>
                </a:solidFill>
                <a:latin typeface="Comic Sans MS"/>
              </a:rPr>
              <a:t>: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chemeClr val="bg1"/>
                </a:solidFill>
                <a:latin typeface="Comic Sans MS" panose="030F0902030302020204" pitchFamily="66" charset="0"/>
              </a:rPr>
              <a:t>August 2021 PD planned– includes:</a:t>
            </a:r>
            <a:br>
              <a:rPr lang="en-US" sz="4000" dirty="0">
                <a:solidFill>
                  <a:schemeClr val="bg1"/>
                </a:solidFill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chemeClr val="bg1"/>
                </a:solidFill>
                <a:latin typeface="Comic Sans MS" panose="030F0902030302020204" pitchFamily="66" charset="0"/>
              </a:rPr>
              <a:t>4) SEL</a:t>
            </a:r>
            <a:br>
              <a:rPr lang="en-US" sz="4000" dirty="0">
                <a:solidFill>
                  <a:schemeClr val="bg1"/>
                </a:solidFill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chemeClr val="bg1"/>
                </a:solidFill>
                <a:latin typeface="Comic Sans MS" panose="030F0902030302020204" pitchFamily="66" charset="0"/>
              </a:rPr>
              <a:t>5) EL &amp; SWRL strategies</a:t>
            </a:r>
            <a:br>
              <a:rPr lang="en-US" sz="4000" dirty="0">
                <a:solidFill>
                  <a:schemeClr val="bg1"/>
                </a:solidFill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chemeClr val="bg1"/>
                </a:solidFill>
                <a:latin typeface="Comic Sans MS" panose="030F0902030302020204" pitchFamily="66" charset="0"/>
              </a:rPr>
              <a:t>6) IB Assessment &amp; grading practices &amp; expectations</a:t>
            </a:r>
            <a:br>
              <a:rPr lang="en-US" sz="4000" dirty="0">
                <a:solidFill>
                  <a:schemeClr val="bg1"/>
                </a:solidFill>
                <a:latin typeface="Comic Sans MS" panose="030F0902030302020204" pitchFamily="66" charset="0"/>
              </a:rPr>
            </a:br>
            <a:endParaRPr lang="en-US" sz="4000" dirty="0">
              <a:solidFill>
                <a:schemeClr val="bg1"/>
              </a:solidFill>
              <a:latin typeface="Comic Sans MS" panose="030F0902030302020204" pitchFamily="66" charset="0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2609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8779" y="1713038"/>
            <a:ext cx="10287144" cy="5065212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u="sng" dirty="0">
                <a:solidFill>
                  <a:srgbClr val="FFFFFF"/>
                </a:solidFill>
                <a:latin typeface="Comic Sans MS"/>
              </a:rPr>
              <a:t>Professional Development</a:t>
            </a:r>
            <a:br>
              <a:rPr lang="en-US" sz="4000" u="sng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C000"/>
                </a:solidFill>
                <a:latin typeface="Comic Sans MS"/>
              </a:rPr>
              <a:t>Next Steps</a:t>
            </a:r>
            <a:r>
              <a:rPr lang="en-US" sz="4000" dirty="0">
                <a:solidFill>
                  <a:srgbClr val="FFFFFF"/>
                </a:solidFill>
                <a:latin typeface="Comic Sans MS"/>
              </a:rPr>
              <a:t>: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*Book studies planned for 2021-2022</a:t>
            </a:r>
            <a:br>
              <a:rPr lang="en-US" sz="4000" dirty="0">
                <a:solidFill>
                  <a:srgbClr val="FFFFFF"/>
                </a:solidFill>
                <a:latin typeface="Comic Sans MS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         (Cultural Competency, Equity)</a:t>
            </a:r>
            <a:br>
              <a:rPr lang="en-US" sz="4000" dirty="0">
                <a:solidFill>
                  <a:srgbClr val="FFFFFF"/>
                </a:solidFill>
                <a:latin typeface="Comic Sans MS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	   (The Newcomers, by Helen Thorpe)</a:t>
            </a:r>
            <a:br>
              <a:rPr lang="en-US" sz="4000" dirty="0">
                <a:solidFill>
                  <a:srgbClr val="FFFFFF"/>
                </a:solidFill>
                <a:latin typeface="Comic Sans MS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	  (Never Work Harder than your Students)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*More teachers registered for IB workshops</a:t>
            </a:r>
            <a:br>
              <a:rPr lang="en-US" sz="4000" dirty="0">
                <a:solidFill>
                  <a:srgbClr val="FFFFFF"/>
                </a:solidFill>
                <a:latin typeface="Comic Sans MS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          Title I 1003(a) budget renewed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endParaRPr lang="en-US" sz="4000" dirty="0">
              <a:solidFill>
                <a:srgbClr val="FFFFFF"/>
              </a:solidFill>
              <a:latin typeface="Comic Sans MS" panose="030F0902030302020204" pitchFamily="66" charset="0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8886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2511" y="8707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1"/>
            <a:ext cx="10586590" cy="5065212"/>
          </a:xfrm>
        </p:spPr>
        <p:txBody>
          <a:bodyPr>
            <a:normAutofit/>
          </a:bodyPr>
          <a:lstStyle/>
          <a:p>
            <a:pPr algn="l"/>
            <a:r>
              <a:rPr lang="en-US" sz="4000" u="sng" dirty="0">
                <a:solidFill>
                  <a:srgbClr val="FFFFFF"/>
                </a:solidFill>
                <a:latin typeface="Comic Sans MS"/>
              </a:rPr>
              <a:t>Family Engagement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00B050"/>
                </a:solidFill>
                <a:latin typeface="Comic Sans MS"/>
              </a:rPr>
              <a:t>Progress</a:t>
            </a:r>
            <a:r>
              <a:rPr lang="en-US" sz="4000" dirty="0">
                <a:solidFill>
                  <a:srgbClr val="FFFFFF"/>
                </a:solidFill>
                <a:latin typeface="Comic Sans MS"/>
              </a:rPr>
              <a:t>: </a:t>
            </a:r>
            <a:br>
              <a:rPr lang="en-US" sz="4000" dirty="0">
                <a:latin typeface="Comic Sans MS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*Online Awards Night was successful!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*Spring parent events held to support online registration</a:t>
            </a:r>
            <a:endParaRPr lang="en-US" sz="4000" dirty="0">
              <a:latin typeface="Comic Sans MS" panose="030F0902030302020204" pitchFamily="66" charset="0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2548921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Custom 33">
      <a:dk1>
        <a:sysClr val="windowText" lastClr="000000"/>
      </a:dk1>
      <a:lt1>
        <a:sysClr val="window" lastClr="FFFFFF"/>
      </a:lt1>
      <a:dk2>
        <a:srgbClr val="201449"/>
      </a:dk2>
      <a:lt2>
        <a:srgbClr val="F3F0E9"/>
      </a:lt2>
      <a:accent1>
        <a:srgbClr val="E45221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954F72"/>
      </a:folHlink>
    </a:clrScheme>
    <a:fontScheme name="Custom 23">
      <a:majorFont>
        <a:latin typeface="Rockwell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9118</TotalTime>
  <Words>939</Words>
  <Application>Microsoft Macintosh PowerPoint</Application>
  <PresentationFormat>Widescreen</PresentationFormat>
  <Paragraphs>41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Avenir Next LT Pro</vt:lpstr>
      <vt:lpstr>AvenirNext LT Pro Medium</vt:lpstr>
      <vt:lpstr>Comic Sans MS</vt:lpstr>
      <vt:lpstr>Rockwell</vt:lpstr>
      <vt:lpstr>Segoe UI</vt:lpstr>
      <vt:lpstr>ExploreVTI</vt:lpstr>
      <vt:lpstr>E. Otis Vaughn MS &amp; IB MYP</vt:lpstr>
      <vt:lpstr>Professional Development  Progress:  Hired previous Area 1 Special Education Facilitator for a General Resource position – She will be able to facilitate in-house PD. </vt:lpstr>
      <vt:lpstr>Professional Development  Progress:  11 teachers trained at International Baccalaureate (IB) workshops in:   Science, Leadership, Math, Language Acquisition, Individuals &amp; Societies *PLC in IB</vt:lpstr>
      <vt:lpstr>Professional Development  Progress:  *2 administrators attended QTEL workshop (Quality Teaching of English Language) A Pedagogy of Promise – month long  *QTEL strategies shared with full faculty during Wednesday early release days</vt:lpstr>
      <vt:lpstr>Professional Development   Progress:  Over 30 Vaughn teachers participated in EL shadowing with debrief</vt:lpstr>
      <vt:lpstr>  Professional Development  Next Steps: August 2021 PD planned– includes: 1) Co-teaching strategies and expectations (for co-teaching partnerships) 2) IEP Expectations – for Case Managers writing IEP’s and setting goals (grade level) 3) IEP Meeting Expectations – a review of what should be discussed at an IEP meeting </vt:lpstr>
      <vt:lpstr>  Professional Development  Next Steps: August 2021 PD planned– includes: 4) SEL 5) EL &amp; SWRL strategies 6) IB Assessment &amp; grading practices &amp; expectations </vt:lpstr>
      <vt:lpstr>Professional Development  Next Steps:  *Book studies planned for 2021-2022          (Cultural Competency, Equity)     (The Newcomers, by Helen Thorpe)    (Never Work Harder than your Students) *More teachers registered for IB workshops           Title I 1003(a) budget renewed  </vt:lpstr>
      <vt:lpstr>Family Engagement  Progress:  *Online Awards Night was successful! *Spring parent events held to support online registration</vt:lpstr>
      <vt:lpstr>Family Engagement  Barriers: COVID  *Reduced funding – our Family &amp; Community Liaison position for 2021-2022 in order to maintain maximum # of teachers *families can’t come into the building *staff exclusions have limited our ability to host ZOOM events for parents</vt:lpstr>
      <vt:lpstr>Family Engagement  Next Steps: Planning started for 2021-2022                 *Infinite Campus *What is IB? *Dream Box *SEL</vt:lpstr>
      <vt:lpstr>Curriculum, Instruction &amp; Assessment  Progress: Testing during COVID is complete  </vt:lpstr>
      <vt:lpstr>Curriculum, Instruction &amp; Assessment  Progress: Meetings with several WCSD departments to better align our instruction with district expectations     *World Language Department     *SEL Department     *IC, student records - grading  </vt:lpstr>
      <vt:lpstr>Curriculum, Instruction &amp; Assessment  Progress: New Master Schedule – 5 by 5  block     - all students will take 2 Math classes            (one at grade level NVACS &amp; one for                remediation or enrichment)     -all students will take 2 ELA classes     -all students will take a semester SEL               course      -includes 3 levels of Spanish Literacy for       native speakers</vt:lpstr>
      <vt:lpstr>Curriculum, Instruction &amp; Assessment  Barriers: Limited data is available due to COVID. *COVID prevented us from completing MAP testing in ELA. </vt:lpstr>
      <vt:lpstr>Curriculum, Instruction &amp; Assessment  Barriers: *Loss of ZOOM budget/multiple teaching positions *EL teacher on extended LOA   </vt:lpstr>
      <vt:lpstr>Curriculum, Instruction &amp; Assessment  Next Steps:  Start instructional SNAPSHOT rounds to include teachers. Visit +/- 5 classrooms per session to monitor IB, NVACS, SWRL, QTEL strategies</vt:lpstr>
      <vt:lpstr>Adjustments to Vaughn’s School Performance Plan?? *Continue all elements of current SPP  *Add action steps to continue PD and monitoring of QTEL EL strategies, sentence starters &amp; language objectives  *Increase frequency of EL Shadowing &amp; Instructional Snapshot Walkthrough Visits</vt:lpstr>
      <vt:lpstr>Adjustments to Vaughn’s School Performance Plan??  *Add action steps to include cultural competency and sensitivity  *Professional development &amp; surveys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Lobkowicz, Amanda M</cp:lastModifiedBy>
  <cp:revision>88</cp:revision>
  <dcterms:created xsi:type="dcterms:W3CDTF">2021-01-31T03:42:38Z</dcterms:created>
  <dcterms:modified xsi:type="dcterms:W3CDTF">2021-06-30T19:43:49Z</dcterms:modified>
</cp:coreProperties>
</file>